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rts/chart3.xml" ContentType="application/vnd.openxmlformats-officedocument.drawingml.chart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3"/>
  </p:notesMasterIdLst>
  <p:sldIdLst>
    <p:sldId id="256" r:id="rId2"/>
    <p:sldId id="619" r:id="rId3"/>
    <p:sldId id="464" r:id="rId4"/>
    <p:sldId id="555" r:id="rId5"/>
    <p:sldId id="552" r:id="rId6"/>
    <p:sldId id="556" r:id="rId7"/>
    <p:sldId id="554" r:id="rId8"/>
    <p:sldId id="605" r:id="rId9"/>
    <p:sldId id="435" r:id="rId10"/>
    <p:sldId id="557" r:id="rId11"/>
    <p:sldId id="600" r:id="rId12"/>
    <p:sldId id="599" r:id="rId13"/>
    <p:sldId id="559" r:id="rId14"/>
    <p:sldId id="598" r:id="rId15"/>
    <p:sldId id="606" r:id="rId16"/>
    <p:sldId id="562" r:id="rId17"/>
    <p:sldId id="564" r:id="rId18"/>
    <p:sldId id="572" r:id="rId19"/>
    <p:sldId id="574" r:id="rId20"/>
    <p:sldId id="573" r:id="rId21"/>
    <p:sldId id="607" r:id="rId22"/>
    <p:sldId id="575" r:id="rId23"/>
    <p:sldId id="567" r:id="rId24"/>
    <p:sldId id="569" r:id="rId25"/>
    <p:sldId id="577" r:id="rId26"/>
    <p:sldId id="461" r:id="rId27"/>
    <p:sldId id="438" r:id="rId28"/>
    <p:sldId id="549" r:id="rId29"/>
    <p:sldId id="430" r:id="rId30"/>
    <p:sldId id="534" r:id="rId31"/>
    <p:sldId id="536" r:id="rId32"/>
    <p:sldId id="467" r:id="rId33"/>
    <p:sldId id="537" r:id="rId34"/>
    <p:sldId id="545" r:id="rId35"/>
    <p:sldId id="610" r:id="rId36"/>
    <p:sldId id="609" r:id="rId37"/>
    <p:sldId id="611" r:id="rId38"/>
    <p:sldId id="378" r:id="rId39"/>
    <p:sldId id="380" r:id="rId40"/>
    <p:sldId id="546" r:id="rId41"/>
    <p:sldId id="511" r:id="rId42"/>
    <p:sldId id="613" r:id="rId43"/>
    <p:sldId id="578" r:id="rId44"/>
    <p:sldId id="501" r:id="rId45"/>
    <p:sldId id="615" r:id="rId46"/>
    <p:sldId id="320" r:id="rId47"/>
    <p:sldId id="332" r:id="rId48"/>
    <p:sldId id="579" r:id="rId49"/>
    <p:sldId id="346" r:id="rId50"/>
    <p:sldId id="364" r:id="rId51"/>
    <p:sldId id="365" r:id="rId52"/>
    <p:sldId id="348" r:id="rId53"/>
    <p:sldId id="583" r:id="rId54"/>
    <p:sldId id="618" r:id="rId55"/>
    <p:sldId id="518" r:id="rId56"/>
    <p:sldId id="393" r:id="rId57"/>
    <p:sldId id="538" r:id="rId58"/>
    <p:sldId id="604" r:id="rId59"/>
    <p:sldId id="588" r:id="rId60"/>
    <p:sldId id="515" r:id="rId61"/>
    <p:sldId id="589" r:id="rId62"/>
    <p:sldId id="594" r:id="rId63"/>
    <p:sldId id="617" r:id="rId64"/>
    <p:sldId id="616" r:id="rId65"/>
    <p:sldId id="592" r:id="rId66"/>
    <p:sldId id="608" r:id="rId67"/>
    <p:sldId id="620" r:id="rId68"/>
    <p:sldId id="603" r:id="rId69"/>
    <p:sldId id="591" r:id="rId70"/>
    <p:sldId id="590" r:id="rId71"/>
    <p:sldId id="527" r:id="rId72"/>
    <p:sldId id="528" r:id="rId73"/>
    <p:sldId id="595" r:id="rId74"/>
    <p:sldId id="596" r:id="rId75"/>
    <p:sldId id="597" r:id="rId76"/>
    <p:sldId id="612" r:id="rId77"/>
    <p:sldId id="382" r:id="rId78"/>
    <p:sldId id="315" r:id="rId79"/>
    <p:sldId id="566" r:id="rId80"/>
    <p:sldId id="576" r:id="rId81"/>
    <p:sldId id="513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635" autoAdjust="0"/>
  </p:normalViewPr>
  <p:slideViewPr>
    <p:cSldViewPr snapToGrid="0" snapToObjects="1">
      <p:cViewPr>
        <p:scale>
          <a:sx n="100" d="100"/>
          <a:sy n="100" d="100"/>
        </p:scale>
        <p:origin x="-1344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33265112"/>
        <c:axId val="-2033262136"/>
      </c:barChart>
      <c:catAx>
        <c:axId val="-2033265112"/>
        <c:scaling>
          <c:orientation val="minMax"/>
        </c:scaling>
        <c:delete val="0"/>
        <c:axPos val="b"/>
        <c:majorTickMark val="out"/>
        <c:minorTickMark val="none"/>
        <c:tickLblPos val="nextTo"/>
        <c:crossAx val="-2033262136"/>
        <c:crosses val="autoZero"/>
        <c:auto val="1"/>
        <c:lblAlgn val="ctr"/>
        <c:lblOffset val="100"/>
        <c:noMultiLvlLbl val="0"/>
      </c:catAx>
      <c:valAx>
        <c:axId val="-2033262136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0332651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86045144"/>
        <c:axId val="-1984645896"/>
      </c:barChart>
      <c:catAx>
        <c:axId val="-1986045144"/>
        <c:scaling>
          <c:orientation val="minMax"/>
        </c:scaling>
        <c:delete val="0"/>
        <c:axPos val="b"/>
        <c:majorTickMark val="out"/>
        <c:minorTickMark val="none"/>
        <c:tickLblPos val="nextTo"/>
        <c:crossAx val="-1984645896"/>
        <c:crosses val="autoZero"/>
        <c:auto val="1"/>
        <c:lblAlgn val="ctr"/>
        <c:lblOffset val="100"/>
        <c:noMultiLvlLbl val="0"/>
      </c:catAx>
      <c:valAx>
        <c:axId val="-1984645896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1986045144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1"/>
            <c:pl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plus>
            <c:min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minus>
          </c:errBars>
          <c:cat>
            <c:strRef>
              <c:f>Sheet2!$M$7:$O$7</c:f>
              <c:strCache>
                <c:ptCount val="3"/>
                <c:pt idx="0">
                  <c:v>Valid Extractions</c:v>
                </c:pt>
                <c:pt idx="1">
                  <c:v>Entailment</c:v>
                </c:pt>
                <c:pt idx="2">
                  <c:v>Common Topic</c:v>
                </c:pt>
              </c:strCache>
            </c:strRef>
          </c:cat>
          <c:val>
            <c:numRef>
              <c:f>Sheet2!$M$8:$O$8</c:f>
              <c:numCache>
                <c:formatCode>General</c:formatCode>
                <c:ptCount val="3"/>
                <c:pt idx="0">
                  <c:v>74.0</c:v>
                </c:pt>
                <c:pt idx="1">
                  <c:v>83.0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70668920"/>
        <c:axId val="-1970708184"/>
      </c:barChart>
      <c:catAx>
        <c:axId val="-1970668920"/>
        <c:scaling>
          <c:orientation val="minMax"/>
        </c:scaling>
        <c:delete val="0"/>
        <c:axPos val="b"/>
        <c:majorTickMark val="out"/>
        <c:minorTickMark val="none"/>
        <c:tickLblPos val="nextTo"/>
        <c:crossAx val="-1970708184"/>
        <c:crosses val="autoZero"/>
        <c:auto val="1"/>
        <c:lblAlgn val="ctr"/>
        <c:lblOffset val="100"/>
        <c:noMultiLvlLbl val="0"/>
      </c:catAx>
      <c:valAx>
        <c:axId val="-19707081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1970668920"/>
        <c:crosses val="autoZero"/>
        <c:crossBetween val="between"/>
        <c:majorUnit val="20.0"/>
        <c:min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begun to use some</a:t>
            </a:r>
            <a:r>
              <a:rPr lang="en-US" baseline="0" dirty="0" smtClean="0"/>
              <a:t> of these relations as text-based “propositional” rules.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e.g. animal eat =&gt; animal get nutrients.</a:t>
            </a:r>
          </a:p>
          <a:p>
            <a:r>
              <a:rPr lang="en-US" baseline="0" dirty="0" smtClean="0"/>
              <a:t>Then we can do inference in </a:t>
            </a:r>
            <a:r>
              <a:rPr lang="en-US" baseline="0" dirty="0" err="1" smtClean="0"/>
              <a:t>prop.logic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However because the propositions are textual we have a mismatch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exploring combining matching based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8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Another key motivation is the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several forms of knowledge, especially in a form that can be used for inference.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I have convinced you that knowledge extraction is an useful pursuit.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365760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6991" y="3261848"/>
            <a:ext cx="2718204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401" y="1882676"/>
            <a:ext cx="6264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1) What are the key pieces of information to show?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2) Where to find the information?</a:t>
            </a:r>
          </a:p>
          <a:p>
            <a:endParaRPr lang="en-US" dirty="0" smtClean="0"/>
          </a:p>
          <a:p>
            <a:r>
              <a:rPr lang="en-US" dirty="0" smtClean="0"/>
              <a:t>3) How to organize the information?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21463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Salient Aspects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7000" y="27432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Relevant Sentences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000" y="3303032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Order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5801" y="4483100"/>
            <a:ext cx="62642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Wikipedia?</a:t>
            </a:r>
          </a:p>
          <a:p>
            <a:endParaRPr lang="en-US" dirty="0"/>
          </a:p>
          <a:p>
            <a:r>
              <a:rPr lang="en-US" dirty="0" smtClean="0"/>
              <a:t>Search Results?</a:t>
            </a:r>
          </a:p>
          <a:p>
            <a:endParaRPr lang="en-US" dirty="0"/>
          </a:p>
          <a:p>
            <a:r>
              <a:rPr lang="en-US" dirty="0" smtClean="0"/>
              <a:t>We use Query Logs … (size?)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477328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5435599" y="2540000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27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548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4986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4533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3032" y="2834107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Topic Pages</a:t>
            </a:r>
          </a:p>
          <a:p>
            <a:r>
              <a:rPr lang="en-US" sz="1200" dirty="0" smtClean="0"/>
              <a:t>[CIKM 2009]</a:t>
            </a:r>
          </a:p>
          <a:p>
            <a:r>
              <a:rPr lang="en-US" sz="1200" dirty="0" smtClean="0"/>
              <a:t>[ICSC 2010]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8376" y="1727804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Event Schemas</a:t>
            </a:r>
          </a:p>
          <a:p>
            <a:r>
              <a:rPr lang="en-US" sz="1200" dirty="0" smtClean="0"/>
              <a:t>[EMNLP 2013]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767" y="2338281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Rel-grams</a:t>
            </a:r>
          </a:p>
          <a:p>
            <a:r>
              <a:rPr lang="en-US" sz="1200" dirty="0" smtClean="0"/>
              <a:t>[AKBC 2012]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66785" y="3249605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Query Reduction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7319" y="4997742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TailEnder</a:t>
            </a:r>
            <a:endParaRPr lang="en-US" sz="1200" dirty="0" smtClean="0"/>
          </a:p>
          <a:p>
            <a:r>
              <a:rPr lang="en-US" sz="12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71988" y="4312582"/>
            <a:ext cx="1557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FindAll</a:t>
            </a:r>
            <a:endParaRPr lang="en-US" sz="1200" dirty="0"/>
          </a:p>
          <a:p>
            <a:r>
              <a:rPr lang="en-US" sz="1200" dirty="0"/>
              <a:t>[</a:t>
            </a:r>
            <a:r>
              <a:rPr lang="en-US" sz="1200" dirty="0" err="1"/>
              <a:t>CoNext</a:t>
            </a:r>
            <a:r>
              <a:rPr lang="en-US" sz="12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597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2265" y="3997154"/>
            <a:ext cx="214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Performance Prediction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51209" y="5308919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7" name="Group 12"/>
          <p:cNvGrpSpPr/>
          <p:nvPr/>
        </p:nvGrpSpPr>
        <p:grpSpPr>
          <a:xfrm>
            <a:off x="6096012" y="3844530"/>
            <a:ext cx="2421467" cy="2635301"/>
            <a:chOff x="4969288" y="3193999"/>
            <a:chExt cx="3390052" cy="2635301"/>
          </a:xfrm>
        </p:grpSpPr>
        <p:sp>
          <p:nvSpPr>
            <p:cNvPr id="15" name="Double Bracket 14"/>
            <p:cNvSpPr/>
            <p:nvPr/>
          </p:nvSpPr>
          <p:spPr>
            <a:xfrm>
              <a:off x="5882780" y="3924300"/>
              <a:ext cx="2057399" cy="19050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latin typeface="Arial Narrow" pitchFamily="34" charset="0"/>
                </a:rPr>
                <a:t>John Cusack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Joe </a:t>
              </a:r>
              <a:r>
                <a:rPr lang="en-US" sz="1200" dirty="0" err="1" smtClean="0">
                  <a:latin typeface="Arial Narrow" pitchFamily="34" charset="0"/>
                </a:rPr>
                <a:t>Pesci</a:t>
              </a:r>
              <a:endParaRPr lang="en-US" sz="1200" dirty="0" smtClean="0">
                <a:latin typeface="Arial Narrow" pitchFamily="34" charset="0"/>
              </a:endParaRP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Denzel Washington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Scott Glen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Nicolas Cage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9288" y="3193999"/>
              <a:ext cx="339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Top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</p:grpSp>
      <p:cxnSp>
        <p:nvCxnSpPr>
          <p:cNvPr id="27" name="Straight Arrow Connector 26"/>
          <p:cNvCxnSpPr>
            <a:stCxn id="83" idx="3"/>
            <a:endCxn id="15" idx="1"/>
          </p:cNvCxnSpPr>
          <p:nvPr/>
        </p:nvCxnSpPr>
        <p:spPr>
          <a:xfrm>
            <a:off x="5912467" y="5512510"/>
            <a:ext cx="836040" cy="14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855067" y="4521910"/>
            <a:ext cx="2057400" cy="2057400"/>
            <a:chOff x="4182021" y="3403284"/>
            <a:chExt cx="2057400" cy="2057400"/>
          </a:xfrm>
        </p:grpSpPr>
        <p:sp>
          <p:nvSpPr>
            <p:cNvPr id="83" name="Flowchart: Decision 82"/>
            <p:cNvSpPr/>
            <p:nvPr/>
          </p:nvSpPr>
          <p:spPr>
            <a:xfrm>
              <a:off x="5858421" y="4241484"/>
              <a:ext cx="381000" cy="3048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=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82021" y="3403284"/>
              <a:ext cx="1866900" cy="2057400"/>
              <a:chOff x="4182021" y="3403284"/>
              <a:chExt cx="1866900" cy="2057400"/>
            </a:xfrm>
          </p:grpSpPr>
          <p:sp>
            <p:nvSpPr>
              <p:cNvPr id="5" name="Double Bracket 4"/>
              <p:cNvSpPr/>
              <p:nvPr/>
            </p:nvSpPr>
            <p:spPr>
              <a:xfrm>
                <a:off x="4182021" y="44700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latin typeface="Arial Narrow" pitchFamily="34" charset="0"/>
                  </a:rPr>
                  <a:t>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4182021" y="34032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Nicholas Cage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400" dirty="0" smtClean="0">
                    <a:latin typeface="Arial Narrow" pitchFamily="34" charset="0"/>
                  </a:rPr>
                  <a:t>…</a:t>
                </a:r>
              </a:p>
            </p:txBody>
          </p:sp>
          <p:cxnSp>
            <p:nvCxnSpPr>
              <p:cNvPr id="68" name="Elbow Connector 67"/>
              <p:cNvCxnSpPr>
                <a:stCxn id="56" idx="3"/>
                <a:endCxn id="83" idx="0"/>
              </p:cNvCxnSpPr>
              <p:nvPr/>
            </p:nvCxnSpPr>
            <p:spPr>
              <a:xfrm>
                <a:off x="5706021" y="3898584"/>
                <a:ext cx="342900" cy="3429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hape 80"/>
              <p:cNvCxnSpPr>
                <a:stCxn id="5" idx="3"/>
                <a:endCxn id="83" idx="2"/>
              </p:cNvCxnSpPr>
              <p:nvPr/>
            </p:nvCxnSpPr>
            <p:spPr>
              <a:xfrm flipV="1">
                <a:off x="5706021" y="4546284"/>
                <a:ext cx="342900" cy="4191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710333" y="1075910"/>
            <a:ext cx="2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Sessions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16921" y="1599130"/>
            <a:ext cx="215012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Johnny Depp</a:t>
            </a:r>
          </a:p>
          <a:p>
            <a:r>
              <a:rPr lang="en-US" sz="1400" dirty="0" smtClean="0"/>
              <a:t>Pirates </a:t>
            </a:r>
            <a:r>
              <a:rPr lang="en-US" sz="1400" dirty="0"/>
              <a:t>of the Caribbean</a:t>
            </a:r>
          </a:p>
          <a:p>
            <a:endParaRPr lang="en-US" sz="1400" dirty="0" smtClean="0">
              <a:solidFill>
                <a:schemeClr val="accent1"/>
              </a:solidFill>
            </a:endParaRPr>
          </a:p>
          <a:p>
            <a:r>
              <a:rPr lang="en-US" sz="1400" b="1" dirty="0"/>
              <a:t>Johnny </a:t>
            </a:r>
            <a:r>
              <a:rPr lang="en-US" sz="1400" b="1" dirty="0" smtClean="0"/>
              <a:t>Depp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dirty="0" smtClean="0">
                <a:solidFill>
                  <a:srgbClr val="292934"/>
                </a:solidFill>
              </a:rPr>
              <a:t>Nicolas </a:t>
            </a:r>
            <a:r>
              <a:rPr lang="en-US" sz="1400" dirty="0">
                <a:solidFill>
                  <a:srgbClr val="292934"/>
                </a:solidFill>
              </a:rPr>
              <a:t>Cage</a:t>
            </a:r>
          </a:p>
          <a:p>
            <a:r>
              <a:rPr lang="en-US" sz="1400" dirty="0"/>
              <a:t>Google</a:t>
            </a:r>
          </a:p>
          <a:p>
            <a:r>
              <a:rPr lang="en-US" sz="1400" dirty="0"/>
              <a:t>John Cusack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Walmart</a:t>
            </a:r>
            <a:endParaRPr lang="en-US" sz="1400" dirty="0"/>
          </a:p>
          <a:p>
            <a:r>
              <a:rPr lang="en-US" sz="1400" dirty="0"/>
              <a:t>Joe </a:t>
            </a:r>
            <a:r>
              <a:rPr lang="en-US" sz="1400" dirty="0" err="1"/>
              <a:t>Pesci</a:t>
            </a:r>
            <a:endParaRPr lang="en-US" sz="1400" dirty="0"/>
          </a:p>
          <a:p>
            <a:r>
              <a:rPr lang="en-US" sz="1400" b="1" dirty="0"/>
              <a:t>Johnny Depp</a:t>
            </a:r>
            <a:r>
              <a:rPr lang="en-US" sz="1400" dirty="0"/>
              <a:t> birthday</a:t>
            </a:r>
          </a:p>
          <a:p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7050" y="2546136"/>
            <a:ext cx="929217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85268" y="1642087"/>
            <a:ext cx="2844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Pirates of the Caribbean</a:t>
            </a:r>
          </a:p>
          <a:p>
            <a:r>
              <a:rPr lang="en-US" sz="1400" dirty="0" smtClean="0"/>
              <a:t>Nicolas Cage</a:t>
            </a:r>
          </a:p>
          <a:p>
            <a:r>
              <a:rPr lang="en-US" sz="1400" b="1" strike="sngStrike" dirty="0" smtClean="0">
                <a:solidFill>
                  <a:schemeClr val="tx2"/>
                </a:solidFill>
              </a:rPr>
              <a:t>Google</a:t>
            </a:r>
          </a:p>
          <a:p>
            <a:r>
              <a:rPr lang="en-US" sz="1400" dirty="0" smtClean="0"/>
              <a:t>John Cusack</a:t>
            </a:r>
          </a:p>
          <a:p>
            <a:r>
              <a:rPr lang="en-US" sz="1400" b="1" strike="sngStrike" dirty="0" err="1" smtClean="0">
                <a:solidFill>
                  <a:srgbClr val="D2533C"/>
                </a:solidFill>
              </a:rPr>
              <a:t>Walmart</a:t>
            </a:r>
            <a:endParaRPr lang="en-US" sz="1400" b="1" strike="sngStrike" dirty="0" smtClean="0">
              <a:solidFill>
                <a:srgbClr val="D2533C"/>
              </a:solidFill>
            </a:endParaRPr>
          </a:p>
          <a:p>
            <a:r>
              <a:rPr lang="en-US" sz="1400" dirty="0" smtClean="0"/>
              <a:t>Joe </a:t>
            </a:r>
            <a:r>
              <a:rPr lang="en-US" sz="1400" dirty="0" err="1" smtClean="0"/>
              <a:t>Pesci</a:t>
            </a:r>
            <a:endParaRPr lang="en-US" sz="1400" dirty="0" smtClean="0"/>
          </a:p>
          <a:p>
            <a:r>
              <a:rPr lang="en-US" sz="1400" dirty="0" smtClean="0"/>
              <a:t>….</a:t>
            </a:r>
            <a:endParaRPr lang="en-US" sz="1400" dirty="0"/>
          </a:p>
        </p:txBody>
      </p:sp>
      <p:sp>
        <p:nvSpPr>
          <p:cNvPr id="60" name="Left Brace 59"/>
          <p:cNvSpPr/>
          <p:nvPr/>
        </p:nvSpPr>
        <p:spPr>
          <a:xfrm>
            <a:off x="710333" y="1599130"/>
            <a:ext cx="267567" cy="59797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>
            <a:off x="725149" y="229128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/>
          <p:cNvSpPr/>
          <p:nvPr/>
        </p:nvSpPr>
        <p:spPr>
          <a:xfrm>
            <a:off x="725149" y="331470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39929" y="1134097"/>
            <a:ext cx="298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Candidate Related Topics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521200" y="3314705"/>
            <a:ext cx="0" cy="96208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techniques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Organize sentences in a biographical timeline</a:t>
            </a:r>
          </a:p>
          <a:p>
            <a:pPr lvl="1"/>
            <a:r>
              <a:rPr lang="en-US" dirty="0" smtClean="0"/>
              <a:t>Leverage examples in Wikipedia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and Ordering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57153"/>
            <a:ext cx="8505911" cy="5015970"/>
          </a:xfrm>
        </p:spPr>
        <p:txBody>
          <a:bodyPr/>
          <a:lstStyle/>
          <a:p>
            <a:r>
              <a:rPr lang="en-US" dirty="0" smtClean="0"/>
              <a:t>Remove ungrammatical sentences.</a:t>
            </a:r>
          </a:p>
          <a:p>
            <a:pPr lvl="1"/>
            <a:r>
              <a:rPr lang="en-US" dirty="0" smtClean="0"/>
              <a:t>Classifier using language model and word-based features.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Order sentences in natural timeline</a:t>
            </a:r>
          </a:p>
          <a:p>
            <a:pPr lvl="1"/>
            <a:r>
              <a:rPr lang="en-US" dirty="0" smtClean="0"/>
              <a:t>Used Wikipedia for supervision – Articles follow a biographic timeline.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earn pairwise word precedence models. </a:t>
            </a:r>
          </a:p>
        </p:txBody>
      </p:sp>
    </p:spTree>
    <p:extLst>
      <p:ext uri="{BB962C8B-B14F-4D97-AF65-F5344CB8AC3E}">
        <p14:creationId xmlns:p14="http://schemas.microsoft.com/office/powerpoint/2010/main" val="391604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Knowledge-driven content selection is useful for organizing information.</a:t>
            </a:r>
          </a:p>
          <a:p>
            <a:endParaRPr lang="en-US" dirty="0"/>
          </a:p>
          <a:p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88381"/>
              </p:ext>
            </p:extLst>
          </p:nvPr>
        </p:nvGraphicFramePr>
        <p:xfrm>
          <a:off x="630571" y="1592807"/>
          <a:ext cx="8804929" cy="556762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81" y="1007120"/>
            <a:ext cx="1521380" cy="1101257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9371" y="47938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Schema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	Roles</a:t>
            </a:r>
          </a:p>
          <a:p>
            <a:r>
              <a:rPr lang="en-US" sz="1200" dirty="0"/>
              <a:t>Player		Person 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Organization 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4" name="Right Arrow 13"/>
          <p:cNvSpPr/>
          <p:nvPr/>
        </p:nvSpPr>
        <p:spPr>
          <a:xfrm rot="5400000">
            <a:off x="1937497" y="2519336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34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174310" y="3048665"/>
            <a:ext cx="3557857" cy="1524208"/>
          </a:xfrm>
          <a:prstGeom prst="roundRect">
            <a:avLst/>
          </a:prstGeom>
          <a:solidFill>
            <a:srgbClr val="B9CDE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b="1" dirty="0" smtClean="0"/>
              <a:t>Suspension</a:t>
            </a:r>
            <a:endParaRPr lang="en-US" sz="1400" b="1" dirty="0"/>
          </a:p>
          <a:p>
            <a:endParaRPr lang="en-US" sz="1000" b="1" dirty="0" smtClean="0"/>
          </a:p>
          <a:p>
            <a:r>
              <a:rPr lang="en-US" sz="1000" b="1" dirty="0" smtClean="0"/>
              <a:t>Actors		Roles</a:t>
            </a:r>
          </a:p>
          <a:p>
            <a:r>
              <a:rPr lang="en-US" sz="1000" dirty="0" smtClean="0"/>
              <a:t>Test		Drug test that was administered</a:t>
            </a:r>
          </a:p>
          <a:p>
            <a:r>
              <a:rPr lang="en-US" sz="1000" dirty="0" smtClean="0"/>
              <a:t>Player		Person who fails the test</a:t>
            </a:r>
          </a:p>
          <a:p>
            <a:r>
              <a:rPr lang="en-US" sz="1000" dirty="0" smtClean="0"/>
              <a:t>Team		Player’s team</a:t>
            </a:r>
          </a:p>
          <a:p>
            <a:r>
              <a:rPr lang="en-US" sz="1000" dirty="0" smtClean="0"/>
              <a:t>Organization	Organization that suspends the player</a:t>
            </a:r>
          </a:p>
          <a:p>
            <a:r>
              <a:rPr lang="en-US" sz="1000" dirty="0" smtClean="0"/>
              <a:t>Drug		Drug used by the player</a:t>
            </a:r>
          </a:p>
          <a:p>
            <a:r>
              <a:rPr lang="en-US" sz="1000" dirty="0" smtClean="0"/>
              <a:t>Duration	Time for which the player is suspended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by 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39071" y="1936673"/>
            <a:ext cx="8841736" cy="4545827"/>
            <a:chOff x="285810" y="1464203"/>
            <a:chExt cx="8841736" cy="4545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10" y="1936673"/>
              <a:ext cx="2567158" cy="1991381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 rot="5400000">
              <a:off x="929284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4881" y="1464203"/>
              <a:ext cx="2691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Input: </a:t>
              </a:r>
              <a:r>
                <a:rPr lang="en-US" dirty="0"/>
                <a:t> </a:t>
              </a:r>
              <a:r>
                <a:rPr lang="en-US" dirty="0" smtClean="0"/>
                <a:t>News Texts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3498" y="1464203"/>
              <a:ext cx="349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Output: </a:t>
              </a:r>
              <a:r>
                <a:rPr lang="en-US" dirty="0" smtClean="0"/>
                <a:t>Event Schemas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071" y="5367379"/>
              <a:ext cx="2513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 Relations</a:t>
              </a:r>
              <a:endParaRPr lang="en-US" dirty="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2893545" y="5453632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2470" y="5363699"/>
              <a:ext cx="316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Relational Co-occurrence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R</a:t>
              </a:r>
              <a:r>
                <a:rPr lang="en-US" dirty="0" smtClean="0"/>
                <a:t>el-grams)</a:t>
              </a:r>
              <a:endParaRPr lang="en-US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5365817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" y="553197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 </a:t>
            </a:r>
            <a:r>
              <a:rPr lang="en-US" dirty="0" err="1"/>
              <a:t>H</a:t>
            </a:r>
            <a:r>
              <a:rPr lang="en-US" dirty="0" err="1" smtClean="0"/>
              <a:t>adoop</a:t>
            </a:r>
            <a:r>
              <a:rPr lang="en-US" dirty="0" smtClean="0"/>
              <a:t>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Rel-gram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</a:t>
            </a:r>
            <a:r>
              <a:rPr lang="en-US" b="1" dirty="0" smtClean="0">
                <a:solidFill>
                  <a:srgbClr val="000090"/>
                </a:solidFill>
              </a:rPr>
              <a:t>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</a:t>
            </a:r>
            <a:r>
              <a:rPr lang="en-US" b="1" dirty="0" smtClean="0">
                <a:solidFill>
                  <a:srgbClr val="000090"/>
                </a:solidFill>
              </a:rPr>
              <a:t>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2194" y="4842932"/>
            <a:ext cx="7515716" cy="1663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	74% of Rel-grams are valid.</a:t>
            </a:r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46</a:t>
            </a:fld>
            <a:endParaRPr lang="en-US">
              <a:solidFill>
                <a:srgbClr val="003399"/>
              </a:solidFill>
            </a:endParaRPr>
          </a:p>
        </p:txBody>
      </p:sp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06" y="2587625"/>
            <a:ext cx="420211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7" name="TextBox 8"/>
          <p:cNvSpPr txBox="1">
            <a:spLocks noChangeArrowheads="1"/>
          </p:cNvSpPr>
          <p:nvPr/>
        </p:nvSpPr>
        <p:spPr bwMode="auto">
          <a:xfrm>
            <a:off x="4037806" y="2357437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Topic coherence</a:t>
            </a: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700" y="3771900"/>
            <a:ext cx="20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has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88364" y="2587599"/>
            <a:ext cx="5431635" cy="3973471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Text-based reasoning	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26491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1900" y="12459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Iron nail is a conductor of electricity.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Metals are excellent conductors of electricity and heat.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5359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22098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535991"/>
            <a:ext cx="5610331" cy="206210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Deduction:</a:t>
            </a:r>
          </a:p>
          <a:p>
            <a:endParaRPr lang="en-US" sz="1600" b="1" dirty="0" smtClean="0"/>
          </a:p>
          <a:p>
            <a:r>
              <a:rPr lang="en-US" sz="1600" dirty="0" smtClean="0"/>
              <a:t>iron nail is made of iron </a:t>
            </a:r>
          </a:p>
          <a:p>
            <a:r>
              <a:rPr lang="en-US" sz="1600" dirty="0" smtClean="0"/>
              <a:t>+ 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=&gt; iron nail is a conductor of electricity</a:t>
            </a:r>
          </a:p>
          <a:p>
            <a:endParaRPr lang="en-US" sz="1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-12700" y="3149600"/>
            <a:ext cx="1714501" cy="1780639"/>
            <a:chOff x="-12700" y="3149600"/>
            <a:chExt cx="1714501" cy="1780639"/>
          </a:xfrm>
        </p:grpSpPr>
        <p:sp>
          <p:nvSpPr>
            <p:cNvPr id="52" name="TextBox 51"/>
            <p:cNvSpPr txBox="1"/>
            <p:nvPr/>
          </p:nvSpPr>
          <p:spPr>
            <a:xfrm>
              <a:off x="-12700" y="3606800"/>
              <a:ext cx="17145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Uncertainty</a:t>
              </a:r>
            </a:p>
            <a:p>
              <a:pPr algn="ctr"/>
              <a:r>
                <a:rPr lang="en-US" sz="1600" dirty="0" smtClean="0"/>
                <a:t>Gaps</a:t>
              </a:r>
            </a:p>
            <a:p>
              <a:pPr algn="ctr"/>
              <a:r>
                <a:rPr lang="en-US" sz="1600" dirty="0" smtClean="0"/>
                <a:t>Variability</a:t>
              </a:r>
            </a:p>
            <a:p>
              <a:pPr algn="ctr"/>
              <a:r>
                <a:rPr lang="en-US" sz="1600" dirty="0"/>
                <a:t>Multiple sources</a:t>
              </a:r>
            </a:p>
            <a:p>
              <a:pPr algn="ctr"/>
              <a:endParaRPr lang="en-US" sz="16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3149600"/>
              <a:ext cx="170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Challenges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8" grpId="0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58134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[IMC 2009]</a:t>
            </a:r>
          </a:p>
          <a:p>
            <a:r>
              <a:rPr lang="en-US" sz="1200" dirty="0" smtClean="0"/>
              <a:t>[</a:t>
            </a:r>
            <a:r>
              <a:rPr lang="en-US" sz="1200" dirty="0" err="1" smtClean="0"/>
              <a:t>CoNext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4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400" y="3244334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Thanks.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8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Extracting Richer Knowledge Forms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8182" y="1521538"/>
            <a:ext cx="694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Photosynthesis</a:t>
            </a:r>
            <a:r>
              <a:rPr lang="en-US" dirty="0" smtClean="0"/>
              <a:t> </a:t>
            </a:r>
            <a:r>
              <a:rPr lang="en-US" dirty="0"/>
              <a:t>is a process used by plants to convert light energy, normally from the sun, into chemical energy that can later used to fuel the organism’s activities.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0716" y="2690801"/>
            <a:ext cx="8746319" cy="2654300"/>
            <a:chOff x="230716" y="2690801"/>
            <a:chExt cx="8746319" cy="2654300"/>
          </a:xfrm>
        </p:grpSpPr>
        <p:sp>
          <p:nvSpPr>
            <p:cNvPr id="53" name="Rectangle 52"/>
            <p:cNvSpPr/>
            <p:nvPr/>
          </p:nvSpPr>
          <p:spPr>
            <a:xfrm>
              <a:off x="230716" y="2690801"/>
              <a:ext cx="8746319" cy="2654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rgbClr val="29293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5647" y="3111744"/>
              <a:ext cx="172452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photosynthesis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9865387">
              <a:off x="1961264" y="3661835"/>
              <a:ext cx="685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9687" y="4403702"/>
              <a:ext cx="137805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light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17" y="3111744"/>
              <a:ext cx="55683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sun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77783" y="4403702"/>
              <a:ext cx="186541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chemical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53830" y="4241229"/>
              <a:ext cx="11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convert to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50344" y="4403702"/>
              <a:ext cx="106978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activities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9135" y="3111744"/>
              <a:ext cx="182698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plant [organism]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18" idx="0"/>
              <a:endCxn id="8" idx="2"/>
            </p:cNvCxnSpPr>
            <p:nvPr/>
          </p:nvCxnSpPr>
          <p:spPr>
            <a:xfrm flipV="1">
              <a:off x="1648713" y="3481076"/>
              <a:ext cx="156919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2"/>
              <a:endCxn id="20" idx="0"/>
            </p:cNvCxnSpPr>
            <p:nvPr/>
          </p:nvCxnSpPr>
          <p:spPr>
            <a:xfrm>
              <a:off x="3217910" y="3481076"/>
              <a:ext cx="1992581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3"/>
              <a:endCxn id="20" idx="1"/>
            </p:cNvCxnSpPr>
            <p:nvPr/>
          </p:nvCxnSpPr>
          <p:spPr>
            <a:xfrm>
              <a:off x="2337739" y="4588368"/>
              <a:ext cx="1940044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0"/>
              <a:endCxn id="24" idx="2"/>
            </p:cNvCxnSpPr>
            <p:nvPr/>
          </p:nvCxnSpPr>
          <p:spPr>
            <a:xfrm flipV="1">
              <a:off x="5210491" y="3481076"/>
              <a:ext cx="1422134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4" idx="2"/>
              <a:endCxn id="23" idx="0"/>
            </p:cNvCxnSpPr>
            <p:nvPr/>
          </p:nvCxnSpPr>
          <p:spPr>
            <a:xfrm>
              <a:off x="6632625" y="3481076"/>
              <a:ext cx="1452613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rot="19664452">
              <a:off x="5369480" y="3679596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1522276">
              <a:off x="4024964" y="3640667"/>
              <a:ext cx="826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51" name="Straight Arrow Connector 50"/>
            <p:cNvCxnSpPr>
              <a:stCxn id="18" idx="0"/>
              <a:endCxn id="19" idx="2"/>
            </p:cNvCxnSpPr>
            <p:nvPr/>
          </p:nvCxnSpPr>
          <p:spPr>
            <a:xfrm flipH="1" flipV="1">
              <a:off x="572636" y="3481076"/>
              <a:ext cx="107607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 rot="2313898">
              <a:off x="771623" y="3581075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871950">
              <a:off x="7328442" y="3671264"/>
              <a:ext cx="762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8" idx="3"/>
              <a:endCxn id="24" idx="1"/>
            </p:cNvCxnSpPr>
            <p:nvPr/>
          </p:nvCxnSpPr>
          <p:spPr>
            <a:xfrm>
              <a:off x="4080173" y="3296410"/>
              <a:ext cx="1638962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367739" y="2953100"/>
              <a:ext cx="1108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occurs in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0716" y="5583872"/>
            <a:ext cx="874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  <a:p>
            <a:r>
              <a:rPr lang="en-US" dirty="0" smtClean="0"/>
              <a:t>			Implicit relations</a:t>
            </a:r>
          </a:p>
          <a:p>
            <a:r>
              <a:rPr lang="en-US" dirty="0"/>
              <a:t>	</a:t>
            </a:r>
            <a:r>
              <a:rPr lang="en-US" dirty="0" smtClean="0"/>
              <a:t>		Reference resolution</a:t>
            </a:r>
          </a:p>
          <a:p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Aggregating information from multiple sentences</a:t>
            </a:r>
          </a:p>
        </p:txBody>
      </p:sp>
    </p:spTree>
    <p:extLst>
      <p:ext uri="{BB962C8B-B14F-4D97-AF65-F5344CB8AC3E}">
        <p14:creationId xmlns:p14="http://schemas.microsoft.com/office/powerpoint/2010/main" val="12589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context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3885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1643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37479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55835" y="1078017"/>
            <a:ext cx="0" cy="4640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792" y="5709242"/>
            <a:ext cx="7323581" cy="9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5835" y="3109300"/>
            <a:ext cx="2102070" cy="2308588"/>
            <a:chOff x="697862" y="3266777"/>
            <a:chExt cx="2102070" cy="2308588"/>
          </a:xfrm>
        </p:grpSpPr>
        <p:sp>
          <p:nvSpPr>
            <p:cNvPr id="50" name="TextBox 49"/>
            <p:cNvSpPr txBox="1"/>
            <p:nvPr/>
          </p:nvSpPr>
          <p:spPr>
            <a:xfrm>
              <a:off x="815912" y="4559702"/>
              <a:ext cx="158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Named-entities</a:t>
              </a:r>
            </a:p>
            <a:p>
              <a:r>
                <a:rPr lang="en-US" sz="1200" dirty="0" smtClean="0"/>
                <a:t>Person</a:t>
              </a:r>
            </a:p>
            <a:p>
              <a:r>
                <a:rPr lang="en-US" sz="1200" dirty="0" smtClean="0"/>
                <a:t>Organization</a:t>
              </a:r>
            </a:p>
            <a:p>
              <a:r>
                <a:rPr lang="en-US" sz="1200" dirty="0" smtClean="0"/>
                <a:t>Location</a:t>
              </a:r>
            </a:p>
            <a:p>
              <a:r>
                <a:rPr lang="en-US" sz="1200" dirty="0" smtClean="0"/>
                <a:t>Misc.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7862" y="3266777"/>
              <a:ext cx="2102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Fine-grained</a:t>
              </a:r>
              <a:endParaRPr lang="en-US" sz="1200" dirty="0" smtClean="0"/>
            </a:p>
            <a:p>
              <a:r>
                <a:rPr lang="en-US" sz="1200" dirty="0" smtClean="0"/>
                <a:t>Actor, Architect, …</a:t>
              </a:r>
            </a:p>
            <a:p>
              <a:r>
                <a:rPr lang="en-US" sz="1200" dirty="0" smtClean="0"/>
                <a:t>Airline</a:t>
              </a:r>
              <a:r>
                <a:rPr lang="en-US" sz="1200" dirty="0"/>
                <a:t>, Sports team, … </a:t>
              </a:r>
            </a:p>
            <a:p>
              <a:r>
                <a:rPr lang="en-US" sz="1200" dirty="0" smtClean="0"/>
                <a:t>City</a:t>
              </a:r>
              <a:r>
                <a:rPr lang="en-US" sz="1200" dirty="0"/>
                <a:t>, Country, mountain, …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3" name="Up Arrow 2"/>
            <p:cNvSpPr/>
            <p:nvPr/>
          </p:nvSpPr>
          <p:spPr>
            <a:xfrm>
              <a:off x="1233714" y="4097774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1240" y="2372072"/>
            <a:ext cx="2180897" cy="2537984"/>
            <a:chOff x="3063267" y="2529549"/>
            <a:chExt cx="2180897" cy="2537984"/>
          </a:xfrm>
        </p:grpSpPr>
        <p:sp>
          <p:nvSpPr>
            <p:cNvPr id="54" name="TextBox 53"/>
            <p:cNvSpPr txBox="1"/>
            <p:nvPr/>
          </p:nvSpPr>
          <p:spPr>
            <a:xfrm>
              <a:off x="3297235" y="4051870"/>
              <a:ext cx="1223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Traditional IE</a:t>
              </a:r>
            </a:p>
            <a:p>
              <a:r>
                <a:rPr lang="en-US" sz="1200" dirty="0" smtClean="0"/>
                <a:t>acquired-by</a:t>
              </a:r>
            </a:p>
            <a:p>
              <a:r>
                <a:rPr lang="en-US" sz="1200" dirty="0" smtClean="0"/>
                <a:t>employed-by</a:t>
              </a:r>
            </a:p>
            <a:p>
              <a:r>
                <a:rPr lang="en-US" sz="1200" dirty="0"/>
                <a:t>p</a:t>
              </a:r>
              <a:r>
                <a:rPr lang="en-US" sz="1200" dirty="0" smtClean="0"/>
                <a:t>resident-of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3267" y="2529549"/>
              <a:ext cx="2180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Relation Extraction</a:t>
              </a:r>
              <a:endParaRPr lang="en-US" sz="1200" b="1" dirty="0"/>
            </a:p>
            <a:p>
              <a:r>
                <a:rPr lang="en-US" sz="1200" dirty="0" smtClean="0"/>
                <a:t>is </a:t>
              </a:r>
              <a:r>
                <a:rPr lang="en-US" sz="1200" dirty="0"/>
                <a:t>an album by, </a:t>
              </a:r>
              <a:endParaRPr lang="en-US" sz="1200" dirty="0" smtClean="0"/>
            </a:p>
            <a:p>
              <a:r>
                <a:rPr lang="en-US" sz="1200" dirty="0" smtClean="0"/>
                <a:t>has </a:t>
              </a:r>
              <a:r>
                <a:rPr lang="en-US" sz="1200" dirty="0"/>
                <a:t>a Ph.D. in, </a:t>
              </a:r>
              <a:endParaRPr lang="en-US" sz="1200" dirty="0" smtClean="0"/>
            </a:p>
            <a:p>
              <a:r>
                <a:rPr lang="en-US" sz="1200" dirty="0" smtClean="0"/>
                <a:t>made </a:t>
              </a:r>
              <a:r>
                <a:rPr lang="en-US" sz="1200" dirty="0"/>
                <a:t>a promise </a:t>
              </a:r>
              <a:r>
                <a:rPr lang="en-US" sz="1200" dirty="0" smtClean="0"/>
                <a:t>to,…</a:t>
              </a:r>
              <a:endParaRPr lang="en-US" sz="1200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708418" y="3470025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7757" y="1090218"/>
            <a:ext cx="2227004" cy="3351011"/>
            <a:chOff x="6057757" y="1090218"/>
            <a:chExt cx="2227004" cy="3351011"/>
          </a:xfrm>
        </p:grpSpPr>
        <p:sp>
          <p:nvSpPr>
            <p:cNvPr id="57" name="TextBox 56"/>
            <p:cNvSpPr txBox="1"/>
            <p:nvPr/>
          </p:nvSpPr>
          <p:spPr>
            <a:xfrm>
              <a:off x="6103864" y="1090218"/>
              <a:ext cx="2180897" cy="8309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Extraction</a:t>
              </a:r>
            </a:p>
            <a:p>
              <a:r>
                <a:rPr lang="en-US" sz="1200" dirty="0" smtClean="0"/>
                <a:t>Acquisition</a:t>
              </a:r>
            </a:p>
            <a:p>
              <a:r>
                <a:rPr lang="en-US" sz="1200" dirty="0" smtClean="0"/>
                <a:t>Research study</a:t>
              </a:r>
            </a:p>
            <a:p>
              <a:r>
                <a:rPr lang="en-US" sz="1200" dirty="0" smtClean="0"/>
                <a:t>Legislation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7757" y="3425566"/>
              <a:ext cx="2180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Template-based Extraction</a:t>
              </a:r>
            </a:p>
            <a:p>
              <a:r>
                <a:rPr lang="en-US" sz="1200" dirty="0" smtClean="0"/>
                <a:t>Bombing</a:t>
              </a:r>
            </a:p>
            <a:p>
              <a:r>
                <a:rPr lang="en-US" sz="1200" dirty="0" smtClean="0"/>
                <a:t>Arrest</a:t>
              </a:r>
            </a:p>
            <a:p>
              <a:r>
                <a:rPr lang="en-US" sz="1200" dirty="0" smtClean="0"/>
                <a:t>Arson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83157" y="2168484"/>
              <a:ext cx="1867043" cy="738664"/>
            </a:xfrm>
            <a:prstGeom prst="rect">
              <a:avLst/>
            </a:prstGeom>
            <a:noFill/>
            <a:ln>
              <a:solidFill>
                <a:srgbClr val="4A731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Schemas</a:t>
              </a:r>
              <a:endParaRPr lang="en-US" sz="12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[EMNLP 2013] </a:t>
              </a:r>
            </a:p>
            <a:p>
              <a:r>
                <a:rPr lang="en-US" sz="1000" dirty="0" smtClean="0"/>
                <a:t>[AKBC-WEKEX 202]</a:t>
              </a:r>
              <a:endParaRPr lang="en-US" sz="100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6843173" y="2977620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0" y="4725390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Domains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965" y="1697793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50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0082" y="2879536"/>
            <a:ext cx="6644510" cy="2628900"/>
            <a:chOff x="779346" y="2755393"/>
            <a:chExt cx="7955291" cy="3327907"/>
          </a:xfrm>
        </p:grpSpPr>
        <p:sp>
          <p:nvSpPr>
            <p:cNvPr id="6" name="Rectangle 5"/>
            <p:cNvSpPr/>
            <p:nvPr/>
          </p:nvSpPr>
          <p:spPr>
            <a:xfrm>
              <a:off x="939800" y="2755393"/>
              <a:ext cx="7467600" cy="332790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0575" y="3113695"/>
              <a:ext cx="139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get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9346" y="2755393"/>
              <a:ext cx="7955291" cy="3176088"/>
              <a:chOff x="779346" y="3206114"/>
              <a:chExt cx="7955291" cy="317608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645322" y="3206114"/>
                <a:ext cx="14851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Known</a:t>
                </a:r>
                <a:endParaRPr lang="en-US" sz="14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81900" y="3206114"/>
                <a:ext cx="2085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To Determine</a:t>
                </a:r>
                <a:endParaRPr lang="en-US" sz="1400" b="1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79346" y="3741283"/>
                <a:ext cx="7955291" cy="2640920"/>
                <a:chOff x="-70314" y="2447968"/>
                <a:chExt cx="9019566" cy="2864923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398791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food</a:t>
                  </a:r>
                  <a:endParaRPr lang="en-US" sz="14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82173" y="3412772"/>
                  <a:ext cx="1237066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animal</a:t>
                  </a:r>
                  <a:endParaRPr lang="en-US" sz="1400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4314362" y="2630078"/>
                  <a:ext cx="1943837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6244543" y="2630078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465440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energy</a:t>
                  </a:r>
                  <a:endParaRPr lang="en-US" sz="1400" dirty="0"/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6258199" y="2630078"/>
                  <a:ext cx="1976010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6244542" y="3806564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5469314" y="4671184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growth</a:t>
                  </a:r>
                  <a:endParaRPr lang="en-US" sz="1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167522" y="3988408"/>
                  <a:ext cx="1397000" cy="333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purpose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-70314" y="2447968"/>
                  <a:ext cx="4298286" cy="2864923"/>
                  <a:chOff x="-208062" y="3988408"/>
                  <a:chExt cx="4298286" cy="2864923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-208062" y="5155333"/>
                    <a:ext cx="2958764" cy="1697998"/>
                    <a:chOff x="30564" y="4004695"/>
                    <a:chExt cx="2958764" cy="1697998"/>
                  </a:xfrm>
                </p:grpSpPr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564" y="5368810"/>
                      <a:ext cx="1237066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?x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65" name="Straight Arrow Connector 64"/>
                    <p:cNvCxnSpPr>
                      <a:stCxn id="66" idx="2"/>
                    </p:cNvCxnSpPr>
                    <p:nvPr/>
                  </p:nvCxnSpPr>
                  <p:spPr>
                    <a:xfrm flipH="1">
                      <a:off x="676828" y="4338578"/>
                      <a:ext cx="630617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44309" y="4004695"/>
                      <a:ext cx="1926273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 smtClean="0"/>
                        <a:t>eat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432482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  <p:cxnSp>
                  <p:nvCxnSpPr>
                    <p:cNvPr id="68" name="Straight Arrow Connector 67"/>
                    <p:cNvCxnSpPr>
                      <a:stCxn id="66" idx="2"/>
                    </p:cNvCxnSpPr>
                    <p:nvPr/>
                  </p:nvCxnSpPr>
                  <p:spPr>
                    <a:xfrm>
                      <a:off x="1307445" y="4338578"/>
                      <a:ext cx="643400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592328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216666" y="6519446"/>
                    <a:ext cx="1237066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food</a:t>
                    </a:r>
                    <a:endParaRPr lang="en-US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endCxn id="66" idx="0"/>
                  </p:cNvCxnSpPr>
                  <p:nvPr/>
                </p:nvCxnSpPr>
                <p:spPr>
                  <a:xfrm flipH="1">
                    <a:off x="1068819" y="4326962"/>
                    <a:ext cx="522038" cy="82837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58956" y="3988408"/>
                    <a:ext cx="1713485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	provide 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38199" y="4501906"/>
                    <a:ext cx="139700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400" dirty="0" smtClean="0"/>
                  </a:p>
                </p:txBody>
              </p:sp>
              <p:cxnSp>
                <p:nvCxnSpPr>
                  <p:cNvPr id="59" name="Straight Arrow Connector 58"/>
                  <p:cNvCxnSpPr>
                    <a:stCxn id="57" idx="2"/>
                  </p:cNvCxnSpPr>
                  <p:nvPr/>
                </p:nvCxnSpPr>
                <p:spPr>
                  <a:xfrm>
                    <a:off x="1615698" y="4322291"/>
                    <a:ext cx="485154" cy="83304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340084" y="5095052"/>
                    <a:ext cx="1926273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energy</a:t>
                    </a:r>
                  </a:p>
                </p:txBody>
              </p: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2453732" y="5538249"/>
                    <a:ext cx="545420" cy="98119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693224" y="5631357"/>
                    <a:ext cx="1397000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purpose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308654" y="6489522"/>
                    <a:ext cx="155046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growth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Right Arrow 71"/>
                <p:cNvSpPr/>
                <p:nvPr/>
              </p:nvSpPr>
              <p:spPr>
                <a:xfrm>
                  <a:off x="3059004" y="3101197"/>
                  <a:ext cx="846635" cy="232687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1900" y="1245921"/>
            <a:ext cx="761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Animals get energy for growth from food.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Eating a variety of the right types of food provides energy for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growth and activity.</a:t>
            </a:r>
          </a:p>
          <a:p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313737" y="2387600"/>
            <a:ext cx="41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Graph-based Reasoning</a:t>
            </a:r>
          </a:p>
        </p:txBody>
      </p:sp>
    </p:spTree>
    <p:extLst>
      <p:ext uri="{BB962C8B-B14F-4D97-AF65-F5344CB8AC3E}">
        <p14:creationId xmlns:p14="http://schemas.microsoft.com/office/powerpoint/2010/main" val="386712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Extracting Richer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1999681"/>
            <a:ext cx="3572529" cy="4421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0667" y="1999681"/>
            <a:ext cx="3934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Photosynthesis</a:t>
            </a:r>
          </a:p>
          <a:p>
            <a:endParaRPr lang="en-US" dirty="0"/>
          </a:p>
          <a:p>
            <a:r>
              <a:rPr lang="en-US" dirty="0" smtClean="0"/>
              <a:t>Inputs			: H</a:t>
            </a:r>
            <a:r>
              <a:rPr lang="en-US" baseline="-25000" dirty="0" smtClean="0"/>
              <a:t>2</a:t>
            </a:r>
            <a:r>
              <a:rPr lang="en-US" dirty="0" smtClean="0"/>
              <a:t>O, CO</a:t>
            </a:r>
            <a:r>
              <a:rPr lang="en-US" baseline="-25000" dirty="0" smtClean="0"/>
              <a:t>2</a:t>
            </a:r>
            <a:endParaRPr lang="en-US" dirty="0"/>
          </a:p>
          <a:p>
            <a:r>
              <a:rPr lang="en-US" dirty="0" smtClean="0"/>
              <a:t>Outputs			: O</a:t>
            </a:r>
            <a:r>
              <a:rPr lang="en-US" baseline="-25000" dirty="0" smtClean="0"/>
              <a:t>2,</a:t>
            </a:r>
            <a:r>
              <a:rPr lang="en-US" dirty="0" smtClean="0"/>
              <a:t> sugar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67" y="438973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Calvin Cycle</a:t>
            </a:r>
          </a:p>
          <a:p>
            <a:endParaRPr lang="en-US" dirty="0"/>
          </a:p>
          <a:p>
            <a:r>
              <a:rPr lang="en-US" dirty="0" smtClean="0"/>
              <a:t>Inputs			:  CO2, ATP, NADPH</a:t>
            </a:r>
          </a:p>
          <a:p>
            <a:r>
              <a:rPr lang="en-US" dirty="0" smtClean="0"/>
              <a:t>Outputs			: NADP+, ADP+, </a:t>
            </a:r>
            <a:r>
              <a:rPr lang="en-US" dirty="0" err="1" smtClean="0"/>
              <a:t>Ph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</p:spTree>
    <p:extLst>
      <p:ext uri="{BB962C8B-B14F-4D97-AF65-F5344CB8AC3E}">
        <p14:creationId xmlns:p14="http://schemas.microsoft.com/office/powerpoint/2010/main" val="195949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inference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Knowledge extraction toward richer structures.</a:t>
            </a:r>
          </a:p>
          <a:p>
            <a:endParaRPr lang="en-US" dirty="0"/>
          </a:p>
          <a:p>
            <a:r>
              <a:rPr lang="en-US" dirty="0" smtClean="0"/>
              <a:t>	Scripts with causal and temporal links.</a:t>
            </a:r>
          </a:p>
          <a:p>
            <a:r>
              <a:rPr lang="en-US" dirty="0" smtClean="0"/>
              <a:t>	Processes with I/O, actors, and their relations.</a:t>
            </a:r>
          </a:p>
          <a:p>
            <a:r>
              <a:rPr lang="en-US" dirty="0"/>
              <a:t>	</a:t>
            </a:r>
            <a:r>
              <a:rPr lang="en-US" dirty="0" smtClean="0"/>
              <a:t>Extracting implicative (IF-THEN) rules from text.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/>
              <a:t>Building extractors for Open event schemas.</a:t>
            </a:r>
          </a:p>
          <a:p>
            <a:pPr lvl="1"/>
            <a:r>
              <a:rPr lang="en-US" dirty="0" smtClean="0"/>
              <a:t>Apply event knowledge to improve co</a:t>
            </a:r>
            <a:r>
              <a:rPr lang="en-US" dirty="0"/>
              <a:t>-</a:t>
            </a:r>
            <a:r>
              <a:rPr lang="en-US" dirty="0" smtClean="0"/>
              <a:t>reference.</a:t>
            </a:r>
            <a:endParaRPr lang="en-US" dirty="0"/>
          </a:p>
          <a:p>
            <a:pPr lvl="1"/>
            <a:r>
              <a:rPr lang="en-US" dirty="0" smtClean="0"/>
              <a:t>Schemas for single</a:t>
            </a:r>
            <a:r>
              <a:rPr lang="en-US" dirty="0"/>
              <a:t>-document </a:t>
            </a:r>
            <a:r>
              <a:rPr lang="en-US" dirty="0" smtClean="0"/>
              <a:t>summarization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6371" y="4500017"/>
            <a:ext cx="6640286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Bootstrapping from high-precision models of phenomena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 Schema relations as a starting point for building extractors.</a:t>
            </a:r>
          </a:p>
          <a:p>
            <a:r>
              <a:rPr lang="en-US" dirty="0" smtClean="0"/>
              <a:t>-- Explicit causal and temporal links to detect implicit links</a:t>
            </a:r>
          </a:p>
          <a:p>
            <a:endParaRPr lang="en-US" dirty="0" smtClean="0"/>
          </a:p>
          <a:p>
            <a:r>
              <a:rPr lang="en-US" dirty="0" smtClean="0"/>
              <a:t>Application driven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807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Reasoning with automatically extracted knowledge</a:t>
            </a:r>
          </a:p>
          <a:p>
            <a:endParaRPr lang="en-US" dirty="0"/>
          </a:p>
          <a:p>
            <a:r>
              <a:rPr lang="en-US" dirty="0" smtClean="0"/>
              <a:t>	Handle gaps and uncertainty via probabilistic methods.</a:t>
            </a:r>
          </a:p>
          <a:p>
            <a:r>
              <a:rPr lang="en-US" dirty="0"/>
              <a:t>	</a:t>
            </a:r>
            <a:r>
              <a:rPr lang="en-US" dirty="0" smtClean="0"/>
              <a:t>Combining robust shallow methods with formal reasoning.</a:t>
            </a:r>
          </a:p>
          <a:p>
            <a:r>
              <a:rPr lang="en-US" dirty="0"/>
              <a:t>	</a:t>
            </a:r>
            <a:r>
              <a:rPr lang="en-US" dirty="0" smtClean="0"/>
              <a:t>Broad-coverage methods for bridging gaps in knowledge.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Knowledge-based population</a:t>
            </a:r>
          </a:p>
          <a:p>
            <a:pPr lvl="1"/>
            <a:r>
              <a:rPr lang="en-US" dirty="0" smtClean="0"/>
              <a:t>Common-sense reasoning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72" y="4500017"/>
            <a:ext cx="8161462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Develop mechanisms that help identify what is missing.</a:t>
            </a:r>
          </a:p>
          <a:p>
            <a:r>
              <a:rPr lang="en-US" dirty="0"/>
              <a:t>	</a:t>
            </a:r>
            <a:r>
              <a:rPr lang="en-US" dirty="0" smtClean="0"/>
              <a:t>Feature-based entailments lack explanatory powers </a:t>
            </a:r>
          </a:p>
          <a:p>
            <a:endParaRPr lang="en-US" dirty="0"/>
          </a:p>
          <a:p>
            <a:r>
              <a:rPr lang="en-US" dirty="0" smtClean="0"/>
              <a:t>Find balance between extraction difficulty vs. reasoning complexity.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Formal representations ease reasoning but are also harder to extract.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070" y="1325003"/>
            <a:ext cx="73486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Semantic representations for Information Retrieval</a:t>
            </a:r>
            <a:endParaRPr lang="en-US" dirty="0"/>
          </a:p>
          <a:p>
            <a:r>
              <a:rPr lang="en-US" dirty="0" smtClean="0"/>
              <a:t>	Previous extraction techniques did not scale.</a:t>
            </a:r>
          </a:p>
          <a:p>
            <a:r>
              <a:rPr lang="en-US" dirty="0"/>
              <a:t>	</a:t>
            </a:r>
            <a:r>
              <a:rPr lang="en-US" dirty="0" smtClean="0"/>
              <a:t>Open Information Extraction does!</a:t>
            </a:r>
          </a:p>
          <a:p>
            <a:endParaRPr lang="en-US" dirty="0" smtClean="0"/>
          </a:p>
          <a:p>
            <a:r>
              <a:rPr lang="en-US" dirty="0" smtClean="0"/>
              <a:t>Facilitating information access in Mobile devices</a:t>
            </a:r>
          </a:p>
          <a:p>
            <a:r>
              <a:rPr lang="en-US" dirty="0"/>
              <a:t>	</a:t>
            </a:r>
            <a:r>
              <a:rPr lang="en-US" dirty="0" smtClean="0"/>
              <a:t>Knowledge-driven retrieval and organization</a:t>
            </a:r>
          </a:p>
          <a:p>
            <a:r>
              <a:rPr lang="en-US" dirty="0"/>
              <a:t>	</a:t>
            </a:r>
            <a:r>
              <a:rPr lang="en-US" dirty="0" smtClean="0"/>
              <a:t>Pro-active solutions for improving access to content.</a:t>
            </a:r>
          </a:p>
        </p:txBody>
      </p:sp>
      <p:sp>
        <p:nvSpPr>
          <p:cNvPr id="8" name="Oval 7"/>
          <p:cNvSpPr/>
          <p:nvPr/>
        </p:nvSpPr>
        <p:spPr>
          <a:xfrm>
            <a:off x="7382693" y="1818647"/>
            <a:ext cx="1592211" cy="169140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9" name="Oval 8"/>
          <p:cNvSpPr/>
          <p:nvPr/>
        </p:nvSpPr>
        <p:spPr>
          <a:xfrm>
            <a:off x="6693999" y="809036"/>
            <a:ext cx="1850059" cy="1873577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13459" y="149475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Information Retrieval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8840" y="255646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Mobile </a:t>
            </a:r>
          </a:p>
          <a:p>
            <a:pPr algn="ctr"/>
            <a:r>
              <a:rPr lang="en-US" sz="1400" dirty="0" smtClean="0"/>
              <a:t>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28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75296"/>
            <a:ext cx="8505911" cy="5015970"/>
          </a:xfrm>
        </p:spPr>
        <p:txBody>
          <a:bodyPr>
            <a:normAutofit/>
          </a:bodyPr>
          <a:lstStyle/>
          <a:p>
            <a:r>
              <a:rPr lang="en-US" dirty="0" smtClean="0"/>
              <a:t>Deductive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	Metal fork is made of metal + metals conduct electricity.</a:t>
            </a:r>
          </a:p>
          <a:p>
            <a:pPr marL="274320" lvl="1" indent="0">
              <a:buNone/>
            </a:pPr>
            <a:r>
              <a:rPr lang="en-US" dirty="0" smtClean="0"/>
              <a:t>		=&gt; Metal fork conducts electricity.</a:t>
            </a:r>
            <a:endParaRPr lang="en-US" dirty="0"/>
          </a:p>
          <a:p>
            <a:r>
              <a:rPr lang="en-US" dirty="0" smtClean="0"/>
              <a:t>Abductive Reasoning</a:t>
            </a:r>
          </a:p>
          <a:p>
            <a:pPr marL="274320" lvl="1" indent="0">
              <a:buNone/>
            </a:pPr>
            <a:r>
              <a:rPr lang="en-US" dirty="0" smtClean="0"/>
              <a:t>	Car skids on road. Smoke is produced under the tires.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What generated the heat that produced the smoke?</a:t>
            </a:r>
          </a:p>
          <a:p>
            <a:endParaRPr lang="en-US" dirty="0"/>
          </a:p>
          <a:p>
            <a:r>
              <a:rPr lang="en-US" dirty="0" smtClean="0"/>
              <a:t>Qualitative Reasoning with domain models</a:t>
            </a:r>
          </a:p>
          <a:p>
            <a:pPr marL="274320" lvl="1" indent="0">
              <a:buNone/>
            </a:pPr>
            <a:r>
              <a:rPr lang="en-US" dirty="0" smtClean="0"/>
              <a:t>	If predator population increases then prey population will decrease.</a:t>
            </a:r>
          </a:p>
          <a:p>
            <a:pPr marL="274320" lvl="1" indent="0">
              <a:buNone/>
            </a:pPr>
            <a:r>
              <a:rPr lang="en-US" dirty="0" smtClean="0"/>
              <a:t>	If temperature increases evaporation rate increases.</a:t>
            </a:r>
          </a:p>
          <a:p>
            <a:endParaRPr lang="en-US" dirty="0"/>
          </a:p>
          <a:p>
            <a:r>
              <a:rPr lang="en-US" dirty="0" smtClean="0"/>
              <a:t>Diagrammatic Reasoning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9258" y="3552727"/>
            <a:ext cx="229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Propositional logic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5" y="4628099"/>
            <a:ext cx="4667937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dirty="0">
              <a:solidFill>
                <a:srgbClr val="8A8AA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93328"/>
            <a:chOff x="3939748" y="2120901"/>
            <a:chExt cx="2515920" cy="1841683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88520"/>
              <a:chOff x="4921252" y="2185231"/>
              <a:chExt cx="2414320" cy="138852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0"/>
                <a:ext cx="2356264" cy="35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Propositions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IF-THEN rules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80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10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Rel-grams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76834"/>
              </p:ext>
            </p:extLst>
          </p:nvPr>
        </p:nvGraphicFramePr>
        <p:xfrm>
          <a:off x="187097" y="1905750"/>
          <a:ext cx="8657885" cy="360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Valid?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Relation?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(lawsuit,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: [organization]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= union, Trust Insurance</a:t>
                      </a:r>
                      <a:r>
                        <a:rPr lang="en-US" sz="14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co., 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(Y,</a:t>
                      </a:r>
                      <a:r>
                        <a:rPr lang="en-US" sz="1400" baseline="0" dirty="0" smtClean="0"/>
                        <a:t> to hear, argument)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: [person]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judge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Entails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 be file by, X)</a:t>
                      </a:r>
                    </a:p>
                    <a:p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company, Powers, …</a:t>
                      </a:r>
                      <a:endParaRPr lang="en-US" sz="1400" dirty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(X,</a:t>
                      </a:r>
                      <a:r>
                        <a:rPr lang="en-US" sz="1400" baseline="0" dirty="0" smtClean="0"/>
                        <a:t> be base in, Y)</a:t>
                      </a: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Y = {Washington,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Kansas City, …</a:t>
                      </a: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</a:t>
                      </a:r>
                      <a:r>
                        <a:rPr lang="en-US" sz="1400" baseline="0" dirty="0" smtClean="0"/>
                        <a:t>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= {union, Trust Insurance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co., ..}</a:t>
                      </a:r>
                      <a:endParaRPr lang="en-US" sz="1400" dirty="0" smtClean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(Y</a:t>
                      </a:r>
                      <a:r>
                        <a:rPr lang="en-US" sz="1400" baseline="0" dirty="0" smtClean="0"/>
                        <a:t>, be for, comment)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{official, Officials, Oliver}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45" y="165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510" y="1044187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sample of 1500 Rel-grams from the Top 10%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260635" y="6479498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Balasubramanian </a:t>
            </a:r>
            <a:r>
              <a:rPr lang="en-US" dirty="0"/>
              <a:t>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417135" y="30988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93515"/>
              </p:ext>
            </p:extLst>
          </p:nvPr>
        </p:nvGraphicFramePr>
        <p:xfrm>
          <a:off x="2286000" y="1752600"/>
          <a:ext cx="56007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91F9BF1-289C-AE4C-AF6B-47345B675795}" type="slidenum">
              <a:rPr lang="en-US">
                <a:solidFill>
                  <a:srgbClr val="003399"/>
                </a:solidFill>
              </a:rPr>
              <a:pPr/>
              <a:t>78</a:t>
            </a:fld>
            <a:endParaRPr lang="en-US">
              <a:solidFill>
                <a:srgbClr val="003399"/>
              </a:solidFill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920750" y="2200275"/>
            <a:ext cx="1839913" cy="868363"/>
            <a:chOff x="1464740" y="4371624"/>
            <a:chExt cx="5263441" cy="2106786"/>
          </a:xfrm>
        </p:grpSpPr>
        <p:sp>
          <p:nvSpPr>
            <p:cNvPr id="8" name="Oval 7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0" idx="1"/>
              <a:endCxn id="8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4" idx="7"/>
              <a:endCxn id="10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6"/>
              <a:endCxn id="12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11" idx="6"/>
              <a:endCxn id="13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3" idx="7"/>
              <a:endCxn id="22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3" idx="6"/>
              <a:endCxn id="24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7" idx="7"/>
              <a:endCxn id="24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endCxn id="25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13" idx="5"/>
              <a:endCxn id="22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14" idx="6"/>
              <a:endCxn id="12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1" idx="5"/>
              <a:endCxn id="12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22" idx="5"/>
              <a:endCxn id="24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24" idx="5"/>
              <a:endCxn id="26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7" idx="5"/>
              <a:endCxn id="26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5" idx="5"/>
              <a:endCxn id="25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5" idx="5"/>
              <a:endCxn id="26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21" name="TextBox 107"/>
          <p:cNvSpPr txBox="1">
            <a:spLocks noChangeArrowheads="1"/>
          </p:cNvSpPr>
          <p:nvPr/>
        </p:nvSpPr>
        <p:spPr bwMode="auto">
          <a:xfrm>
            <a:off x="3457574" y="2263775"/>
            <a:ext cx="5686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/>
            <a:r>
              <a:rPr lang="en-US" dirty="0" smtClean="0">
                <a:latin typeface="+mn-lt"/>
                <a:cs typeface="Times New Roman" charset="0"/>
              </a:rPr>
              <a:t>Create </a:t>
            </a:r>
            <a:r>
              <a:rPr lang="en-US" dirty="0">
                <a:latin typeface="+mn-lt"/>
                <a:cs typeface="Times New Roman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+mn-lt"/>
                <a:cs typeface="Times New Roman" charset="0"/>
              </a:rPr>
              <a:t>graph </a:t>
            </a:r>
            <a:r>
              <a:rPr lang="en-US" dirty="0">
                <a:latin typeface="+mn-lt"/>
                <a:cs typeface="Times New Roman" charset="0"/>
              </a:rPr>
              <a:t>from Rel-grams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Nodes = </a:t>
            </a:r>
            <a:r>
              <a:rPr lang="en-US" dirty="0" smtClean="0">
                <a:latin typeface="+mn-lt"/>
                <a:cs typeface="Times New Roman" charset="0"/>
              </a:rPr>
              <a:t>Generalized tuples</a:t>
            </a:r>
            <a:endParaRPr lang="en-US" dirty="0">
              <a:latin typeface="+mn-lt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Edge = </a:t>
            </a:r>
            <a:r>
              <a:rPr lang="en-US" dirty="0" smtClean="0">
                <a:latin typeface="+mn-lt"/>
                <a:cs typeface="Times New Roman" charset="0"/>
              </a:rPr>
              <a:t>Symmetric conditional probability</a:t>
            </a:r>
            <a:endParaRPr lang="en-US" dirty="0">
              <a:latin typeface="+mn-lt"/>
              <a:cs typeface="Times New Roman" charset="0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920750" y="4048125"/>
            <a:ext cx="1839913" cy="868362"/>
            <a:chOff x="1464740" y="4371624"/>
            <a:chExt cx="5263441" cy="2106786"/>
          </a:xfrm>
        </p:grpSpPr>
        <p:sp>
          <p:nvSpPr>
            <p:cNvPr id="41" name="Oval 40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3" idx="1"/>
              <a:endCxn id="41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stCxn id="42" idx="6"/>
              <a:endCxn id="43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>
              <a:stCxn id="47" idx="7"/>
              <a:endCxn id="43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endCxn id="44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>
              <a:stCxn id="43" idx="6"/>
              <a:endCxn id="45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4" idx="6"/>
              <a:endCxn id="46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>
              <a:stCxn id="56" idx="7"/>
              <a:endCxn id="55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6" idx="6"/>
              <a:endCxn id="57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60" idx="7"/>
              <a:endCxn id="57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>
              <a:endCxn id="58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>
              <a:stCxn id="46" idx="5"/>
              <a:endCxn id="55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47" idx="6"/>
              <a:endCxn id="45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44" idx="5"/>
              <a:endCxn id="45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stCxn id="55" idx="5"/>
              <a:endCxn id="57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7" idx="5"/>
              <a:endCxn id="59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60" idx="5"/>
              <a:endCxn id="59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58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8" idx="5"/>
              <a:endCxn id="59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3486150" y="4098925"/>
            <a:ext cx="53588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n-lt"/>
                <a:cs typeface="Times New Roman" charset="0"/>
              </a:rPr>
              <a:t>Use high </a:t>
            </a:r>
            <a:r>
              <a:rPr lang="en-US" dirty="0">
                <a:latin typeface="+mn-lt"/>
                <a:cs typeface="Times New Roman" charset="0"/>
              </a:rPr>
              <a:t>connectivity </a:t>
            </a:r>
            <a:r>
              <a:rPr lang="en-US" dirty="0" smtClean="0">
                <a:latin typeface="+mn-lt"/>
                <a:cs typeface="Times New Roman" charset="0"/>
              </a:rPr>
              <a:t>nodes as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mes New Roman" charset="0"/>
              </a:rPr>
              <a:t>seeds</a:t>
            </a:r>
            <a:r>
              <a:rPr lang="en-US" dirty="0" smtClean="0">
                <a:latin typeface="+mn-lt"/>
                <a:cs typeface="Times New Roman" charset="0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Times New Roman" charset="0"/>
              </a:rPr>
              <a:t>Centrality indicates salience.</a:t>
            </a:r>
            <a:endParaRPr lang="en-US" dirty="0">
              <a:latin typeface="+mn-lt"/>
              <a:cs typeface="Times New Roman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279525" y="43180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65375" y="45593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</p:spPr>
        <p:txBody>
          <a:bodyPr/>
          <a:lstStyle/>
          <a:p>
            <a:r>
              <a:rPr lang="en-US" dirty="0" smtClean="0"/>
              <a:t>Finding Related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2286000"/>
            <a:ext cx="7010400" cy="38779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For a given topic and an aspect which sentence to pick?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mean by knowledge? What is my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100" y="5276895"/>
            <a:ext cx="3886200" cy="5524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071" y="2286000"/>
            <a:ext cx="4343400" cy="43396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….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Find the typical relationship </a:t>
            </a:r>
            <a:r>
              <a:rPr lang="en-US" dirty="0"/>
              <a:t>between </a:t>
            </a:r>
            <a:r>
              <a:rPr lang="en-US" dirty="0" smtClean="0"/>
              <a:t>the topic </a:t>
            </a:r>
            <a:r>
              <a:rPr lang="en-US" dirty="0"/>
              <a:t>and </a:t>
            </a:r>
            <a:r>
              <a:rPr lang="en-US" dirty="0" smtClean="0"/>
              <a:t>aspect.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0" name="Double Bracket 9"/>
          <p:cNvSpPr/>
          <p:nvPr/>
        </p:nvSpPr>
        <p:spPr>
          <a:xfrm>
            <a:off x="6206070" y="2879236"/>
            <a:ext cx="1318532" cy="2397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actor	0.3</a:t>
            </a:r>
          </a:p>
          <a:p>
            <a:r>
              <a:rPr lang="en-US" sz="1400" dirty="0" smtClean="0">
                <a:latin typeface="Arial Narrow" pitchFamily="34" charset="0"/>
              </a:rPr>
              <a:t>star	0.2</a:t>
            </a:r>
          </a:p>
          <a:p>
            <a:r>
              <a:rPr lang="en-US" sz="1400" dirty="0" smtClean="0">
                <a:latin typeface="Arial Narrow" pitchFamily="34" charset="0"/>
              </a:rPr>
              <a:t>win	0.2	</a:t>
            </a:r>
          </a:p>
          <a:p>
            <a:r>
              <a:rPr lang="en-US" sz="1400" dirty="0" smtClean="0">
                <a:latin typeface="Arial Narrow" pitchFamily="34" charset="0"/>
              </a:rPr>
              <a:t>film	0.2</a:t>
            </a:r>
          </a:p>
          <a:p>
            <a:r>
              <a:rPr lang="en-US" sz="1400" dirty="0" smtClean="0">
                <a:latin typeface="Arial Narrow" pitchFamily="34" charset="0"/>
              </a:rPr>
              <a:t>2002	0.1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…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1800" y="21971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Aspect Context Model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flipH="1"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97123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  <p:bldP spid="10" grpId="0" animBg="1"/>
      <p:bldP spid="4" grpId="0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40968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[person], failed,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 from Related Tuples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38200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A2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A3: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A5: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A6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A4: </a:t>
                      </a:r>
                      <a:r>
                        <a:rPr lang="en-US" sz="1400" dirty="0" smtClean="0"/>
                        <a:t>[person], failed, </a:t>
                      </a:r>
                      <a:r>
                        <a:rPr lang="en-US" sz="1400" b="1" dirty="0" smtClean="0"/>
                        <a:t>A7</a:t>
                      </a:r>
                      <a:r>
                        <a:rPr lang="en-US" sz="1400" dirty="0" smtClean="0"/>
                        <a:t>:test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A8: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</a:t>
                      </a:r>
                      <a:r>
                        <a:rPr lang="en-US" sz="1400" b="1" baseline="0" dirty="0" smtClean="0"/>
                        <a:t>A9: </a:t>
                      </a:r>
                      <a:r>
                        <a:rPr lang="en-US" sz="1400" baseline="0" dirty="0" smtClean="0"/>
                        <a:t>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405870" y="1622546"/>
            <a:ext cx="66967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latin typeface="+mn-lt"/>
                <a:cs typeface="Times New Roman" charset="0"/>
              </a:rPr>
              <a:t>Extract actors from arguments.</a:t>
            </a:r>
            <a:endParaRPr lang="en-US" sz="2000" dirty="0">
              <a:latin typeface="+mn-lt"/>
              <a:cs typeface="Times New Roman" charset="0"/>
            </a:endParaRP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equality constraints.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Merge candidates that share the same relation.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type compatibility rules.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3057"/>
              </p:ext>
            </p:extLst>
          </p:nvPr>
        </p:nvGraphicFramePr>
        <p:xfrm>
          <a:off x="1659466" y="3237818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A2: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 </a:t>
                      </a: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A6: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A1: ([person]</a:t>
                      </a:r>
                      <a:r>
                        <a:rPr lang="en-US" sz="1400" dirty="0" smtClean="0"/>
                        <a:t>, failed, A7:test)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A1: Ramirez</a:t>
                      </a:r>
                      <a:r>
                        <a:rPr lang="en-US" sz="1400" b="0" dirty="0" smtClean="0"/>
                        <a:t>,</a:t>
                      </a:r>
                      <a:r>
                        <a:rPr lang="en-US" sz="1400" b="0" baseline="0" dirty="0" smtClean="0"/>
                        <a:t> used, </a:t>
                      </a:r>
                      <a:r>
                        <a:rPr lang="en-US" sz="1400" b="1" baseline="0" dirty="0" smtClean="0"/>
                        <a:t>A4: [substance]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14445</TotalTime>
  <Words>5263</Words>
  <Application>Microsoft Macintosh PowerPoint</Application>
  <PresentationFormat>On-screen Show (4:3)</PresentationFormat>
  <Paragraphs>1593</Paragraphs>
  <Slides>81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Default Theme</vt:lpstr>
      <vt:lpstr>Open-domain Knowledge Extraction</vt:lpstr>
      <vt:lpstr>Research Interests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What do I mean by knowledge? What is my goal?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Challenges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Retrieving and Organizing Sentences</vt:lpstr>
      <vt:lpstr>Pruning and Ordering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Open Information Extraction</vt:lpstr>
      <vt:lpstr>Open Information Extraction</vt:lpstr>
      <vt:lpstr>Event Extraction using Templates</vt:lpstr>
      <vt:lpstr>Will this scale?</vt:lpstr>
      <vt:lpstr>Task Definition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Does Rel-gram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Matching as Reasoning</vt:lpstr>
      <vt:lpstr>4th Grade Science Exam Results</vt:lpstr>
      <vt:lpstr>Summary</vt:lpstr>
      <vt:lpstr>Future Work</vt:lpstr>
      <vt:lpstr>Future Work</vt:lpstr>
      <vt:lpstr>PowerPoint Presentation</vt:lpstr>
      <vt:lpstr>Future Work</vt:lpstr>
      <vt:lpstr>In context</vt:lpstr>
      <vt:lpstr>Future Work</vt:lpstr>
      <vt:lpstr>Future Work</vt:lpstr>
      <vt:lpstr>Future Work – Extracting Richer Structures</vt:lpstr>
      <vt:lpstr>Future Directions</vt:lpstr>
      <vt:lpstr>Future Directions</vt:lpstr>
      <vt:lpstr>Future Directions</vt:lpstr>
      <vt:lpstr>Future Work</vt:lpstr>
      <vt:lpstr>Future Work</vt:lpstr>
      <vt:lpstr>Future Work</vt:lpstr>
      <vt:lpstr>Sample Rel-grams </vt:lpstr>
      <vt:lpstr>Rel-grams Evaluation</vt:lpstr>
      <vt:lpstr>Finding Related Tuples</vt:lpstr>
      <vt:lpstr>Retrieving Sentences</vt:lpstr>
      <vt:lpstr>Retrieving Sentences</vt:lpstr>
      <vt:lpstr>Building Schemas from Related Tuples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1090</cp:revision>
  <dcterms:created xsi:type="dcterms:W3CDTF">2014-03-02T05:49:10Z</dcterms:created>
  <dcterms:modified xsi:type="dcterms:W3CDTF">2014-03-13T06:48:21Z</dcterms:modified>
</cp:coreProperties>
</file>